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88" r:id="rId1"/>
  </p:sldMasterIdLst>
  <p:sldIdLst>
    <p:sldId id="256" r:id="rId2"/>
    <p:sldId id="257" r:id="rId3"/>
    <p:sldId id="261" r:id="rId4"/>
    <p:sldId id="258" r:id="rId5"/>
    <p:sldId id="260" r:id="rId6"/>
    <p:sldId id="259" r:id="rId7"/>
    <p:sldId id="265" r:id="rId8"/>
    <p:sldId id="263" r:id="rId9"/>
    <p:sldId id="267" r:id="rId10"/>
    <p:sldId id="268" r:id="rId11"/>
    <p:sldId id="270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7D"/>
    <a:srgbClr val="DFD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6" y="10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2.jpeg>
</file>

<file path=ppt/media/image3.pn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6341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0496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02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0365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47991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90130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1822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4790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5306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06767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4293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8FF2C13E-300A-48F2-8886-6ECC427348D4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9546D658-8917-44F9-ADDE-08F3A71415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33276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9" r:id="rId1"/>
    <p:sldLayoutId id="2147484190" r:id="rId2"/>
    <p:sldLayoutId id="2147484191" r:id="rId3"/>
    <p:sldLayoutId id="2147484192" r:id="rId4"/>
    <p:sldLayoutId id="2147484193" r:id="rId5"/>
    <p:sldLayoutId id="2147484194" r:id="rId6"/>
    <p:sldLayoutId id="2147484195" r:id="rId7"/>
    <p:sldLayoutId id="2147484196" r:id="rId8"/>
    <p:sldLayoutId id="2147484197" r:id="rId9"/>
    <p:sldLayoutId id="2147484198" r:id="rId10"/>
    <p:sldLayoutId id="21474841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252193-150A-58EA-EFC4-C8DB35DBA2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0277" y="-63026"/>
            <a:ext cx="7931426" cy="3279912"/>
          </a:xfrm>
        </p:spPr>
        <p:txBody>
          <a:bodyPr>
            <a:normAutofit fontScale="90000"/>
          </a:bodyPr>
          <a:lstStyle/>
          <a:p>
            <a:pPr algn="ctr"/>
            <a:r>
              <a:rPr lang="ru-RU" sz="7000" dirty="0">
                <a:latin typeface="Bahnschrift SemiLight SemiConde" panose="020B0502040204020203" pitchFamily="34" charset="0"/>
              </a:rPr>
              <a:t>Восток в Новое время: </a:t>
            </a:r>
            <a:br>
              <a:rPr lang="ru-RU" sz="7000" dirty="0">
                <a:latin typeface="Bahnschrift SemiLight SemiConde" panose="020B0502040204020203" pitchFamily="34" charset="0"/>
              </a:rPr>
            </a:br>
            <a:r>
              <a:rPr lang="ru-RU" sz="7000" dirty="0">
                <a:latin typeface="Bahnschrift SemiLight SemiConde" panose="020B0502040204020203" pitchFamily="34" charset="0"/>
              </a:rPr>
              <a:t>жизнь колоний в </a:t>
            </a:r>
            <a:br>
              <a:rPr lang="ru-RU" sz="7000" dirty="0">
                <a:latin typeface="Bahnschrift SemiLight SemiConde" panose="020B0502040204020203" pitchFamily="34" charset="0"/>
              </a:rPr>
            </a:br>
            <a:r>
              <a:rPr lang="ru-RU" sz="7000" dirty="0">
                <a:latin typeface="Bahnschrift SemiLight SemiConde" panose="020B0502040204020203" pitchFamily="34" charset="0"/>
              </a:rPr>
              <a:t>XVI-XVII вв.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8A38C4C-3472-71C4-9F2F-DA350C6A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1897" y="3216886"/>
            <a:ext cx="5068185" cy="3949148"/>
          </a:xfrm>
        </p:spPr>
        <p:txBody>
          <a:bodyPr>
            <a:noAutofit/>
          </a:bodyPr>
          <a:lstStyle/>
          <a:p>
            <a:r>
              <a:rPr lang="ru-RU" sz="3200" dirty="0">
                <a:latin typeface="Bahnschrift" panose="020B0502040204020203" pitchFamily="34" charset="0"/>
              </a:rPr>
              <a:t>студент 1 курса группы 15.27Д-ИСТ15</a:t>
            </a:r>
            <a:r>
              <a:rPr lang="en-US" sz="3200" dirty="0">
                <a:latin typeface="Bahnschrift" panose="020B0502040204020203" pitchFamily="34" charset="0"/>
              </a:rPr>
              <a:t>/22</a:t>
            </a:r>
            <a:r>
              <a:rPr lang="ru-RU" sz="3200" dirty="0">
                <a:latin typeface="Bahnschrift" panose="020B0502040204020203" pitchFamily="34" charset="0"/>
              </a:rPr>
              <a:t>б</a:t>
            </a:r>
            <a:br>
              <a:rPr lang="ru-RU" sz="3200" dirty="0">
                <a:latin typeface="Bahnschrift" panose="020B0502040204020203" pitchFamily="34" charset="0"/>
              </a:rPr>
            </a:br>
            <a:br>
              <a:rPr lang="ru-RU" sz="3200" dirty="0">
                <a:latin typeface="Bahnschrift" panose="020B0502040204020203" pitchFamily="34" charset="0"/>
              </a:rPr>
            </a:br>
            <a:r>
              <a:rPr lang="ru-RU" sz="3200" dirty="0">
                <a:latin typeface="Bahnschrift" panose="020B0502040204020203" pitchFamily="34" charset="0"/>
              </a:rPr>
              <a:t>Лукьянов Андрей Николаевич</a:t>
            </a:r>
          </a:p>
        </p:txBody>
      </p:sp>
    </p:spTree>
    <p:extLst>
      <p:ext uri="{BB962C8B-B14F-4D97-AF65-F5344CB8AC3E}">
        <p14:creationId xmlns:p14="http://schemas.microsoft.com/office/powerpoint/2010/main" val="1720721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FD5E82-DF81-F606-ECF4-A85150E9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632174" cy="770021"/>
          </a:xfrm>
        </p:spPr>
        <p:txBody>
          <a:bodyPr>
            <a:noAutofit/>
          </a:bodyPr>
          <a:lstStyle/>
          <a:p>
            <a:pPr algn="ctr"/>
            <a:r>
              <a:rPr lang="ru-RU" sz="4400" dirty="0"/>
              <a:t>Династия Мин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CC5F74-E3B5-F5F8-C2BB-0E035297D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860259"/>
            <a:ext cx="5799220" cy="5997742"/>
          </a:xfrm>
        </p:spPr>
        <p:txBody>
          <a:bodyPr>
            <a:noAutofit/>
          </a:bodyPr>
          <a:lstStyle/>
          <a:p>
            <a:r>
              <a:rPr lang="ru-RU" sz="2000" dirty="0"/>
              <a:t>После свержения Монгольской династии Юань</a:t>
            </a:r>
            <a:r>
              <a:rPr lang="en-US" sz="2000" dirty="0"/>
              <a:t>, </a:t>
            </a:r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1368</a:t>
            </a:r>
            <a:r>
              <a:rPr lang="ru-RU" sz="2000" dirty="0"/>
              <a:t> году в Китае ко власти приходит династия </a:t>
            </a:r>
            <a:r>
              <a:rPr lang="ru-RU" sz="2000" dirty="0">
                <a:solidFill>
                  <a:srgbClr val="FFFF00"/>
                </a:solidFill>
              </a:rPr>
              <a:t>Мин</a:t>
            </a:r>
            <a:r>
              <a:rPr lang="ru-RU" sz="2000" dirty="0"/>
              <a:t>.</a:t>
            </a:r>
          </a:p>
          <a:p>
            <a:r>
              <a:rPr lang="ru-RU" sz="2000" dirty="0"/>
              <a:t>В период </a:t>
            </a:r>
            <a:r>
              <a:rPr lang="ru-RU" sz="2000" dirty="0" err="1"/>
              <a:t>началанового</a:t>
            </a:r>
            <a:r>
              <a:rPr lang="ru-RU" sz="2000" dirty="0"/>
              <a:t> времени</a:t>
            </a:r>
            <a:r>
              <a:rPr lang="en-US" sz="2000" dirty="0"/>
              <a:t>,</a:t>
            </a:r>
            <a:r>
              <a:rPr lang="ru-RU" sz="2000" dirty="0"/>
              <a:t> </a:t>
            </a:r>
            <a:r>
              <a:rPr lang="ru-RU" sz="2000" dirty="0">
                <a:solidFill>
                  <a:srgbClr val="FFFF00"/>
                </a:solidFill>
              </a:rPr>
              <a:t>империя находится в глубокой стагнации</a:t>
            </a:r>
            <a:r>
              <a:rPr lang="ru-RU" sz="2000" dirty="0"/>
              <a:t>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1516</a:t>
            </a:r>
            <a:r>
              <a:rPr lang="ru-RU" sz="2000" dirty="0"/>
              <a:t> году на юге Китая высаживается португальский исследователь </a:t>
            </a:r>
            <a:r>
              <a:rPr lang="ru-RU" sz="2000" dirty="0">
                <a:solidFill>
                  <a:srgbClr val="FFFF00"/>
                </a:solidFill>
              </a:rPr>
              <a:t>Рафаэль </a:t>
            </a:r>
            <a:r>
              <a:rPr lang="ru-RU" sz="2000" dirty="0" err="1">
                <a:solidFill>
                  <a:srgbClr val="FFFF00"/>
                </a:solidFill>
              </a:rPr>
              <a:t>Перестрелло</a:t>
            </a:r>
            <a:r>
              <a:rPr lang="ru-RU" sz="2000" dirty="0"/>
              <a:t>. 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1517</a:t>
            </a:r>
            <a:r>
              <a:rPr lang="ru-RU" sz="2000" dirty="0"/>
              <a:t> году ко двору минского императора </a:t>
            </a:r>
            <a:r>
              <a:rPr lang="ru-RU" sz="2000" dirty="0">
                <a:solidFill>
                  <a:srgbClr val="FFFF00"/>
                </a:solidFill>
              </a:rPr>
              <a:t>отправляется португальская делегация</a:t>
            </a:r>
            <a:r>
              <a:rPr lang="ru-RU" sz="2000" dirty="0"/>
              <a:t>. Однако</a:t>
            </a:r>
            <a:r>
              <a:rPr lang="en-US" sz="2000" dirty="0"/>
              <a:t>,</a:t>
            </a:r>
            <a:r>
              <a:rPr lang="ru-RU" sz="2000" dirty="0"/>
              <a:t> </a:t>
            </a:r>
            <a:r>
              <a:rPr lang="ru-RU" sz="2000" dirty="0">
                <a:solidFill>
                  <a:srgbClr val="FFFF00"/>
                </a:solidFill>
              </a:rPr>
              <a:t>делегация сослана в тюрьм</a:t>
            </a:r>
            <a:r>
              <a:rPr lang="ru-RU" sz="2000" dirty="0"/>
              <a:t>у</a:t>
            </a:r>
            <a:r>
              <a:rPr lang="en-US" sz="2000" dirty="0"/>
              <a:t>,</a:t>
            </a:r>
            <a:r>
              <a:rPr lang="ru-RU" sz="2000" dirty="0"/>
              <a:t> где все ее члены и погибают. </a:t>
            </a:r>
          </a:p>
          <a:p>
            <a:r>
              <a:rPr lang="ru-RU" sz="2000" dirty="0"/>
              <a:t>Только к </a:t>
            </a:r>
            <a:r>
              <a:rPr lang="ru-RU" sz="2000" dirty="0">
                <a:solidFill>
                  <a:srgbClr val="FFFF00"/>
                </a:solidFill>
              </a:rPr>
              <a:t>1549</a:t>
            </a:r>
            <a:r>
              <a:rPr lang="ru-RU" sz="2000" dirty="0"/>
              <a:t> году у Португалии получается организовать </a:t>
            </a:r>
            <a:r>
              <a:rPr lang="ru-RU" sz="2000" dirty="0">
                <a:solidFill>
                  <a:srgbClr val="FFFF00"/>
                </a:solidFill>
              </a:rPr>
              <a:t>торговый порт </a:t>
            </a:r>
            <a:r>
              <a:rPr lang="ru-RU" sz="2000" dirty="0"/>
              <a:t>на острове </a:t>
            </a:r>
            <a:r>
              <a:rPr lang="ru-RU" sz="2000" dirty="0" err="1">
                <a:solidFill>
                  <a:srgbClr val="FFFF00"/>
                </a:solidFill>
              </a:rPr>
              <a:t>Шанчуань</a:t>
            </a:r>
            <a:r>
              <a:rPr lang="ru-RU" sz="2000" dirty="0"/>
              <a:t>. 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1557</a:t>
            </a:r>
            <a:r>
              <a:rPr lang="ru-RU" sz="2000" dirty="0"/>
              <a:t> году</a:t>
            </a:r>
            <a:r>
              <a:rPr lang="en-US" sz="2000" dirty="0"/>
              <a:t>,</a:t>
            </a:r>
            <a:r>
              <a:rPr lang="ru-RU" sz="2000" dirty="0"/>
              <a:t> </a:t>
            </a:r>
            <a:r>
              <a:rPr lang="ru-RU" sz="2000" dirty="0">
                <a:solidFill>
                  <a:srgbClr val="FFFF00"/>
                </a:solidFill>
              </a:rPr>
              <a:t>Макао</a:t>
            </a:r>
            <a:r>
              <a:rPr lang="ru-RU" sz="2000" dirty="0"/>
              <a:t> сдается в аренду Португалии как </a:t>
            </a:r>
            <a:r>
              <a:rPr lang="ru-RU" sz="2000" dirty="0">
                <a:solidFill>
                  <a:srgbClr val="FFFF00"/>
                </a:solidFill>
              </a:rPr>
              <a:t>торговый порт</a:t>
            </a:r>
            <a:r>
              <a:rPr lang="ru-RU" sz="2000" dirty="0"/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CD195AE-5ECD-7D1E-DAEC-5A7185473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174" y="90237"/>
            <a:ext cx="6564689" cy="6677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897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FD5E82-DF81-F606-ECF4-A85150E9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5632174" cy="962526"/>
          </a:xfrm>
        </p:spPr>
        <p:txBody>
          <a:bodyPr>
            <a:noAutofit/>
          </a:bodyPr>
          <a:lstStyle/>
          <a:p>
            <a:pPr algn="ctr"/>
            <a:r>
              <a:rPr lang="ru-RU" dirty="0"/>
              <a:t>Маньчжуры</a:t>
            </a:r>
            <a:endParaRPr lang="ru-RU" sz="4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CC5F74-E3B5-F5F8-C2BB-0E035297D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878305"/>
            <a:ext cx="5474367" cy="5979695"/>
          </a:xfrm>
        </p:spPr>
        <p:txBody>
          <a:bodyPr>
            <a:normAutofit/>
          </a:bodyPr>
          <a:lstStyle/>
          <a:p>
            <a:r>
              <a:rPr lang="ru-RU" sz="2000" dirty="0">
                <a:solidFill>
                  <a:srgbClr val="FFFF00"/>
                </a:solidFill>
              </a:rPr>
              <a:t>На протяжении начала 16 века</a:t>
            </a:r>
            <a:r>
              <a:rPr lang="en-US" sz="2000" dirty="0"/>
              <a:t>,</a:t>
            </a:r>
            <a:r>
              <a:rPr lang="ru-RU" sz="2000" dirty="0"/>
              <a:t> чжурчжэньское </a:t>
            </a:r>
            <a:r>
              <a:rPr lang="ru-RU" sz="2000" dirty="0">
                <a:solidFill>
                  <a:srgbClr val="FFFF00"/>
                </a:solidFill>
              </a:rPr>
              <a:t>племя рода Айсин </a:t>
            </a:r>
            <a:r>
              <a:rPr lang="ru-RU" sz="2000" dirty="0" err="1">
                <a:solidFill>
                  <a:srgbClr val="FFFF00"/>
                </a:solidFill>
              </a:rPr>
              <a:t>Гёро</a:t>
            </a:r>
            <a:r>
              <a:rPr lang="ru-RU" sz="2000" dirty="0">
                <a:solidFill>
                  <a:srgbClr val="FFFF00"/>
                </a:solidFill>
              </a:rPr>
              <a:t> </a:t>
            </a:r>
            <a:r>
              <a:rPr lang="ru-RU" sz="2000" dirty="0"/>
              <a:t>консолидирует </a:t>
            </a:r>
            <a:r>
              <a:rPr lang="ru-RU" sz="2000" dirty="0">
                <a:solidFill>
                  <a:srgbClr val="FFFF00"/>
                </a:solidFill>
              </a:rPr>
              <a:t>власть в Маньчжурии</a:t>
            </a:r>
            <a:r>
              <a:rPr lang="ru-RU" sz="2000" dirty="0"/>
              <a:t>.</a:t>
            </a:r>
          </a:p>
          <a:p>
            <a:r>
              <a:rPr lang="ru-RU" sz="2000" dirty="0"/>
              <a:t> Данная консолидация </a:t>
            </a:r>
            <a:r>
              <a:rPr lang="ru-RU" sz="2000" dirty="0">
                <a:solidFill>
                  <a:srgbClr val="FFFF00"/>
                </a:solidFill>
              </a:rPr>
              <a:t>кульминируется в ноябре 1635 года</a:t>
            </a:r>
            <a:r>
              <a:rPr lang="ru-RU" sz="2000" dirty="0"/>
              <a:t>.</a:t>
            </a:r>
          </a:p>
          <a:p>
            <a:r>
              <a:rPr lang="ru-RU" sz="2000" dirty="0"/>
              <a:t> В стране начинает использоваться </a:t>
            </a:r>
            <a:r>
              <a:rPr lang="ru-RU" sz="2000" dirty="0">
                <a:solidFill>
                  <a:srgbClr val="FFFF00"/>
                </a:solidFill>
              </a:rPr>
              <a:t>императорская печать империи Юань.</a:t>
            </a:r>
          </a:p>
          <a:p>
            <a:r>
              <a:rPr lang="ru-RU" sz="2000" dirty="0"/>
              <a:t>Объединение чжурчжэньских племен приобретает </a:t>
            </a:r>
            <a:r>
              <a:rPr lang="ru-RU" sz="2000" dirty="0">
                <a:solidFill>
                  <a:srgbClr val="FFFF00"/>
                </a:solidFill>
              </a:rPr>
              <a:t>наименование </a:t>
            </a:r>
            <a:r>
              <a:rPr lang="en-US" sz="2000" dirty="0">
                <a:solidFill>
                  <a:srgbClr val="FFFF00"/>
                </a:solidFill>
              </a:rPr>
              <a:t>“</a:t>
            </a:r>
            <a:r>
              <a:rPr lang="ru-RU" sz="2000" dirty="0">
                <a:solidFill>
                  <a:srgbClr val="FFFF00"/>
                </a:solidFill>
              </a:rPr>
              <a:t>маньчжуры</a:t>
            </a:r>
            <a:r>
              <a:rPr lang="en-US" sz="2000" dirty="0">
                <a:solidFill>
                  <a:srgbClr val="FFFF00"/>
                </a:solidFill>
              </a:rPr>
              <a:t>”</a:t>
            </a:r>
            <a:r>
              <a:rPr lang="ru-RU" sz="2000" dirty="0"/>
              <a:t>.</a:t>
            </a:r>
          </a:p>
          <a:p>
            <a:r>
              <a:rPr lang="ru-RU" sz="2000" dirty="0"/>
              <a:t> Государство переименовывается в </a:t>
            </a:r>
            <a:r>
              <a:rPr lang="en-US" sz="2000" dirty="0">
                <a:solidFill>
                  <a:srgbClr val="FFFF00"/>
                </a:solidFill>
              </a:rPr>
              <a:t>“</a:t>
            </a:r>
            <a:r>
              <a:rPr lang="ru-RU" sz="2000" dirty="0">
                <a:solidFill>
                  <a:srgbClr val="FFFF00"/>
                </a:solidFill>
              </a:rPr>
              <a:t>Великую Цин</a:t>
            </a:r>
            <a:r>
              <a:rPr lang="en-US" sz="2000" dirty="0">
                <a:solidFill>
                  <a:srgbClr val="FFFF00"/>
                </a:solidFill>
              </a:rPr>
              <a:t>”</a:t>
            </a:r>
            <a:r>
              <a:rPr lang="ru-RU" sz="2000" dirty="0"/>
              <a:t>. </a:t>
            </a:r>
          </a:p>
          <a:p>
            <a:endParaRPr lang="ru-RU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D74DD8EC-0D08-5BAB-9085-D19DB8F6A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580" y="0"/>
            <a:ext cx="6756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2792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FD5E82-DF81-F606-ECF4-A85150E9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4412904" cy="962526"/>
          </a:xfrm>
        </p:spPr>
        <p:txBody>
          <a:bodyPr>
            <a:noAutofit/>
          </a:bodyPr>
          <a:lstStyle/>
          <a:p>
            <a:pPr algn="ctr"/>
            <a:r>
              <a:rPr lang="ru-RU" sz="4400" dirty="0"/>
              <a:t>Династия Цин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CC5F74-E3B5-F5F8-C2BB-0E035297D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" y="878305"/>
            <a:ext cx="4412904" cy="5979695"/>
          </a:xfrm>
        </p:spPr>
        <p:txBody>
          <a:bodyPr>
            <a:normAutofit/>
          </a:bodyPr>
          <a:lstStyle/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1628</a:t>
            </a:r>
            <a:r>
              <a:rPr lang="ru-RU" sz="2000" dirty="0"/>
              <a:t> году в Китае </a:t>
            </a:r>
            <a:r>
              <a:rPr lang="ru-RU" sz="2000" dirty="0">
                <a:solidFill>
                  <a:srgbClr val="FFFF00"/>
                </a:solidFill>
              </a:rPr>
              <a:t>начинается крестьянская война</a:t>
            </a:r>
            <a:r>
              <a:rPr lang="ru-RU" sz="2000" dirty="0"/>
              <a:t>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1644</a:t>
            </a:r>
            <a:r>
              <a:rPr lang="ru-RU" sz="2000" dirty="0"/>
              <a:t> году </a:t>
            </a:r>
            <a:r>
              <a:rPr lang="ru-RU" sz="2000" dirty="0">
                <a:solidFill>
                  <a:srgbClr val="FFFF00"/>
                </a:solidFill>
              </a:rPr>
              <a:t>последний правитель династии Мин совершает самоубийство</a:t>
            </a:r>
            <a:r>
              <a:rPr lang="ru-RU" sz="2000" dirty="0"/>
              <a:t>. </a:t>
            </a:r>
            <a:r>
              <a:rPr lang="ru-RU" sz="2000" dirty="0">
                <a:solidFill>
                  <a:srgbClr val="FFFF00"/>
                </a:solidFill>
              </a:rPr>
              <a:t>Пекин попадает в руки повстанцев. </a:t>
            </a:r>
          </a:p>
          <a:p>
            <a:r>
              <a:rPr lang="ru-RU" sz="2000" dirty="0"/>
              <a:t>В этом же году китайский полководец </a:t>
            </a:r>
            <a:r>
              <a:rPr lang="ru-RU" sz="2000" dirty="0">
                <a:solidFill>
                  <a:srgbClr val="FFFF00"/>
                </a:solidFill>
              </a:rPr>
              <a:t>У </a:t>
            </a:r>
            <a:r>
              <a:rPr lang="ru-RU" sz="2000" dirty="0" err="1">
                <a:solidFill>
                  <a:srgbClr val="FFFF00"/>
                </a:solidFill>
              </a:rPr>
              <a:t>Саньгуй</a:t>
            </a:r>
            <a:r>
              <a:rPr lang="ru-RU" sz="2000" dirty="0"/>
              <a:t> объединяет силы с маньчжурами. Совместными усилиями Пекин захвачен. Цинский император </a:t>
            </a:r>
            <a:r>
              <a:rPr lang="ru-RU" sz="2000" dirty="0" err="1">
                <a:solidFill>
                  <a:srgbClr val="FFFF00"/>
                </a:solidFill>
              </a:rPr>
              <a:t>Шуньчжи</a:t>
            </a:r>
            <a:r>
              <a:rPr lang="ru-RU" sz="2000" dirty="0"/>
              <a:t> провозглашается </a:t>
            </a:r>
            <a:r>
              <a:rPr lang="en-US" sz="2000" dirty="0">
                <a:solidFill>
                  <a:srgbClr val="FFFF00"/>
                </a:solidFill>
              </a:rPr>
              <a:t>“</a:t>
            </a:r>
            <a:r>
              <a:rPr lang="ru-RU" sz="2000" dirty="0">
                <a:solidFill>
                  <a:srgbClr val="FFFF00"/>
                </a:solidFill>
              </a:rPr>
              <a:t>Сыном неба</a:t>
            </a:r>
            <a:r>
              <a:rPr lang="en-US" sz="2000" dirty="0">
                <a:solidFill>
                  <a:srgbClr val="FFFF00"/>
                </a:solidFill>
              </a:rPr>
              <a:t>”</a:t>
            </a:r>
            <a:r>
              <a:rPr lang="ru-RU" sz="2000" dirty="0">
                <a:solidFill>
                  <a:srgbClr val="FFFF00"/>
                </a:solidFill>
              </a:rPr>
              <a:t>.</a:t>
            </a:r>
          </a:p>
          <a:p>
            <a:r>
              <a:rPr lang="ru-RU" sz="2000" dirty="0"/>
              <a:t>Правление династии Цин продлится до </a:t>
            </a:r>
            <a:r>
              <a:rPr lang="ru-RU" sz="2000" dirty="0">
                <a:solidFill>
                  <a:srgbClr val="FFFF00"/>
                </a:solidFill>
              </a:rPr>
              <a:t>1912</a:t>
            </a:r>
            <a:r>
              <a:rPr lang="ru-RU" sz="2000" dirty="0"/>
              <a:t> года.</a:t>
            </a:r>
          </a:p>
          <a:p>
            <a:endParaRPr lang="ru-RU" dirty="0"/>
          </a:p>
        </p:txBody>
      </p:sp>
      <p:pic>
        <p:nvPicPr>
          <p:cNvPr id="4" name="Picture 2" descr="Qing dynasty in Inner Asia - Wikipedia">
            <a:extLst>
              <a:ext uri="{FF2B5EF4-FFF2-40B4-BE49-F238E27FC236}">
                <a16:creationId xmlns:a16="http://schemas.microsoft.com/office/drawing/2014/main" id="{214DBE21-71C1-522A-C17F-655BD54F0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2905" y="0"/>
            <a:ext cx="78454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77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5EE54591-6B4D-C3C7-675B-AC3D7BE22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8723" y="2743200"/>
            <a:ext cx="6154554" cy="1371600"/>
          </a:xfrm>
        </p:spPr>
        <p:txBody>
          <a:bodyPr>
            <a:normAutofit/>
          </a:bodyPr>
          <a:lstStyle/>
          <a:p>
            <a:r>
              <a:rPr lang="ru-RU" sz="8000" dirty="0"/>
              <a:t>На этом все</a:t>
            </a:r>
          </a:p>
        </p:txBody>
      </p:sp>
    </p:spTree>
    <p:extLst>
      <p:ext uri="{BB962C8B-B14F-4D97-AF65-F5344CB8AC3E}">
        <p14:creationId xmlns:p14="http://schemas.microsoft.com/office/powerpoint/2010/main" val="637377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71E895-0D7C-D86C-B27E-0838C43F1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404" y="662608"/>
            <a:ext cx="5140533" cy="1216051"/>
          </a:xfrm>
        </p:spPr>
        <p:txBody>
          <a:bodyPr>
            <a:normAutofit/>
          </a:bodyPr>
          <a:lstStyle/>
          <a:p>
            <a:pPr algn="ctr"/>
            <a:r>
              <a:rPr lang="ru-RU" sz="6000" dirty="0">
                <a:latin typeface="Bahnschrift" panose="020B0502040204020203" pitchFamily="34" charset="0"/>
              </a:rPr>
              <a:t>Индия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07083A-5614-9107-17BF-B27543FD5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2212949"/>
            <a:ext cx="7006166" cy="1216051"/>
          </a:xfrm>
        </p:spPr>
        <p:txBody>
          <a:bodyPr>
            <a:normAutofit/>
          </a:bodyPr>
          <a:lstStyle/>
          <a:p>
            <a:pPr algn="ctr"/>
            <a:r>
              <a:rPr lang="ru-RU" sz="2800" dirty="0"/>
              <a:t>От португальцев до моголов до англичан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9C705AB-28A1-20BE-4DDF-054873C38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166" y="-49696"/>
            <a:ext cx="5185834" cy="6957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8315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FD5E82-DF81-F606-ECF4-A85150E9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6103937" cy="806116"/>
          </a:xfrm>
        </p:spPr>
        <p:txBody>
          <a:bodyPr>
            <a:noAutofit/>
          </a:bodyPr>
          <a:lstStyle/>
          <a:p>
            <a:pPr algn="ctr"/>
            <a:r>
              <a:rPr lang="ru-RU" sz="4400" dirty="0"/>
              <a:t>Португальская Индия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CC5F74-E3B5-F5F8-C2BB-0E035297D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06117"/>
            <a:ext cx="6241800" cy="6051883"/>
          </a:xfrm>
        </p:spPr>
        <p:txBody>
          <a:bodyPr>
            <a:noAutofit/>
          </a:bodyPr>
          <a:lstStyle/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1498</a:t>
            </a:r>
            <a:r>
              <a:rPr lang="ru-RU" sz="2000" dirty="0"/>
              <a:t> году</a:t>
            </a:r>
            <a:r>
              <a:rPr lang="en-US" sz="2000" dirty="0"/>
              <a:t>,</a:t>
            </a:r>
            <a:r>
              <a:rPr lang="ru-RU" sz="2000" dirty="0"/>
              <a:t> </a:t>
            </a:r>
            <a:r>
              <a:rPr lang="ru-RU" sz="2000" dirty="0">
                <a:solidFill>
                  <a:srgbClr val="FFFF00"/>
                </a:solidFill>
              </a:rPr>
              <a:t>Васко да Гама </a:t>
            </a:r>
            <a:r>
              <a:rPr lang="ru-RU" sz="2000" dirty="0"/>
              <a:t>открывает </a:t>
            </a:r>
            <a:r>
              <a:rPr lang="ru-RU" sz="2000" dirty="0">
                <a:solidFill>
                  <a:srgbClr val="FFFF00"/>
                </a:solidFill>
              </a:rPr>
              <a:t>морской путь в Индию</a:t>
            </a:r>
            <a:r>
              <a:rPr lang="ru-RU" sz="2000" dirty="0"/>
              <a:t>.</a:t>
            </a:r>
          </a:p>
          <a:p>
            <a:r>
              <a:rPr lang="ru-RU" sz="2000" dirty="0"/>
              <a:t>Архитектором </a:t>
            </a:r>
            <a:r>
              <a:rPr lang="ru-RU" sz="2000" dirty="0">
                <a:solidFill>
                  <a:srgbClr val="FFFF00"/>
                </a:solidFill>
              </a:rPr>
              <a:t>португальской колониальной империи в Индии</a:t>
            </a:r>
            <a:r>
              <a:rPr lang="ru-RU" sz="2000" dirty="0"/>
              <a:t> послужит </a:t>
            </a:r>
            <a:r>
              <a:rPr lang="ru-RU" sz="2000" dirty="0" err="1">
                <a:solidFill>
                  <a:srgbClr val="FFFF00"/>
                </a:solidFill>
              </a:rPr>
              <a:t>Афонсу</a:t>
            </a:r>
            <a:r>
              <a:rPr lang="ru-RU" sz="2000" dirty="0">
                <a:solidFill>
                  <a:srgbClr val="FFFF00"/>
                </a:solidFill>
              </a:rPr>
              <a:t> де </a:t>
            </a:r>
            <a:r>
              <a:rPr lang="ru-RU" sz="2000" dirty="0" err="1">
                <a:solidFill>
                  <a:srgbClr val="FFFF00"/>
                </a:solidFill>
              </a:rPr>
              <a:t>Албукерки</a:t>
            </a:r>
            <a:r>
              <a:rPr lang="ru-RU" sz="2000" dirty="0"/>
              <a:t>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1504</a:t>
            </a:r>
            <a:r>
              <a:rPr lang="ru-RU" sz="2000" dirty="0"/>
              <a:t> закладывается </a:t>
            </a:r>
            <a:r>
              <a:rPr lang="ru-RU" sz="2000" dirty="0">
                <a:solidFill>
                  <a:srgbClr val="FFFF00"/>
                </a:solidFill>
              </a:rPr>
              <a:t>первая европейская крепость в Индии</a:t>
            </a:r>
            <a:r>
              <a:rPr lang="ru-RU" sz="2000" dirty="0"/>
              <a:t>. 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1505</a:t>
            </a:r>
            <a:r>
              <a:rPr lang="ru-RU" sz="2000" dirty="0"/>
              <a:t> году учреждается титул </a:t>
            </a:r>
            <a:r>
              <a:rPr lang="ru-RU" sz="2000" dirty="0">
                <a:solidFill>
                  <a:srgbClr val="FFFF00"/>
                </a:solidFill>
              </a:rPr>
              <a:t>вице-короля Индии</a:t>
            </a:r>
            <a:r>
              <a:rPr lang="ru-RU" sz="2000" dirty="0"/>
              <a:t>. 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1510</a:t>
            </a:r>
            <a:r>
              <a:rPr lang="ru-RU" sz="2000" dirty="0"/>
              <a:t> году захватывается город </a:t>
            </a:r>
            <a:r>
              <a:rPr lang="ru-RU" sz="2000" dirty="0">
                <a:solidFill>
                  <a:srgbClr val="FFFF00"/>
                </a:solidFill>
              </a:rPr>
              <a:t>Гоа</a:t>
            </a:r>
            <a:r>
              <a:rPr lang="ru-RU" sz="2000" dirty="0"/>
              <a:t>. Вскоре он станет </a:t>
            </a:r>
            <a:r>
              <a:rPr lang="ru-RU" sz="2000" dirty="0">
                <a:solidFill>
                  <a:srgbClr val="FFFF00"/>
                </a:solidFill>
              </a:rPr>
              <a:t>главным торговым городом на западном побережье Индии</a:t>
            </a:r>
            <a:r>
              <a:rPr lang="ru-RU" sz="2000" dirty="0"/>
              <a:t> и </a:t>
            </a:r>
            <a:r>
              <a:rPr lang="ru-RU" sz="2000" dirty="0">
                <a:solidFill>
                  <a:srgbClr val="FFFF00"/>
                </a:solidFill>
              </a:rPr>
              <a:t>резиденцией вице-короля</a:t>
            </a:r>
            <a:r>
              <a:rPr lang="ru-RU" sz="2000" dirty="0"/>
              <a:t>.</a:t>
            </a:r>
          </a:p>
          <a:p>
            <a:r>
              <a:rPr lang="ru-RU" sz="2000" dirty="0">
                <a:solidFill>
                  <a:srgbClr val="FFFF00"/>
                </a:solidFill>
              </a:rPr>
              <a:t>На протяжении последующих 2 веков Португалия будет доминировать </a:t>
            </a:r>
            <a:r>
              <a:rPr lang="ru-RU" sz="2000" dirty="0"/>
              <a:t>на Индийском рынке</a:t>
            </a:r>
            <a:r>
              <a:rPr lang="en-US" sz="2000" dirty="0"/>
              <a:t>,</a:t>
            </a:r>
            <a:r>
              <a:rPr lang="ru-RU" sz="2000" dirty="0"/>
              <a:t> пока ее место не займет </a:t>
            </a:r>
            <a:r>
              <a:rPr lang="ru-RU" sz="2000" dirty="0">
                <a:solidFill>
                  <a:srgbClr val="FFFF00"/>
                </a:solidFill>
              </a:rPr>
              <a:t>Великобритания</a:t>
            </a:r>
            <a:r>
              <a:rPr lang="ru-RU" sz="2000" dirty="0"/>
              <a:t>.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6D91C3D-EDAF-C0A4-4A43-F5AA84E33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800" y="0"/>
            <a:ext cx="83470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7757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FD5E82-DF81-F606-ECF4-A85150E9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612" y="288099"/>
            <a:ext cx="5078128" cy="609477"/>
          </a:xfrm>
        </p:spPr>
        <p:txBody>
          <a:bodyPr>
            <a:noAutofit/>
          </a:bodyPr>
          <a:lstStyle/>
          <a:p>
            <a:pPr algn="ctr"/>
            <a:r>
              <a:rPr lang="ru-RU" sz="4400" dirty="0"/>
              <a:t>Великие моголы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CC5F74-E3B5-F5F8-C2BB-0E035297D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85675"/>
            <a:ext cx="6088063" cy="5957248"/>
          </a:xfrm>
        </p:spPr>
        <p:txBody>
          <a:bodyPr>
            <a:normAutofit/>
          </a:bodyPr>
          <a:lstStyle/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1526</a:t>
            </a:r>
            <a:r>
              <a:rPr lang="ru-RU" sz="2000" dirty="0"/>
              <a:t> году в индию вторгается потомок Тамерлана – </a:t>
            </a:r>
            <a:r>
              <a:rPr lang="ru-RU" sz="2000" dirty="0">
                <a:solidFill>
                  <a:srgbClr val="FFFF00"/>
                </a:solidFill>
              </a:rPr>
              <a:t>Бабур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1528</a:t>
            </a:r>
            <a:r>
              <a:rPr lang="ru-RU" sz="2000" dirty="0"/>
              <a:t> году</a:t>
            </a:r>
            <a:r>
              <a:rPr lang="en-US" sz="2000" dirty="0"/>
              <a:t>,</a:t>
            </a:r>
            <a:r>
              <a:rPr lang="ru-RU" sz="2000" dirty="0"/>
              <a:t> город </a:t>
            </a:r>
            <a:r>
              <a:rPr lang="ru-RU" sz="2000" dirty="0">
                <a:solidFill>
                  <a:srgbClr val="FFFF00"/>
                </a:solidFill>
              </a:rPr>
              <a:t>Агра</a:t>
            </a:r>
            <a:r>
              <a:rPr lang="ru-RU" sz="2000" dirty="0"/>
              <a:t> становится столицей нового государства</a:t>
            </a:r>
            <a:r>
              <a:rPr lang="en-US" sz="2000" dirty="0"/>
              <a:t>,</a:t>
            </a:r>
            <a:r>
              <a:rPr lang="ru-RU" sz="2000" dirty="0"/>
              <a:t> в будущем называемого европейцами</a:t>
            </a:r>
            <a:r>
              <a:rPr lang="en-US" sz="2000" dirty="0"/>
              <a:t>,</a:t>
            </a:r>
            <a:r>
              <a:rPr lang="ru-RU" sz="2000" dirty="0"/>
              <a:t> как – </a:t>
            </a:r>
            <a:r>
              <a:rPr lang="ru-RU" sz="2000" dirty="0">
                <a:solidFill>
                  <a:srgbClr val="FFFF00"/>
                </a:solidFill>
              </a:rPr>
              <a:t>Империя Великих Моголов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1556</a:t>
            </a:r>
            <a:r>
              <a:rPr lang="ru-RU" sz="2000" dirty="0"/>
              <a:t> году на трон государства всходит внук Бабура – </a:t>
            </a:r>
            <a:r>
              <a:rPr lang="ru-RU" sz="2000" dirty="0">
                <a:solidFill>
                  <a:srgbClr val="FFFF00"/>
                </a:solidFill>
              </a:rPr>
              <a:t>Акбар Великий. </a:t>
            </a:r>
            <a:r>
              <a:rPr lang="ru-RU" sz="2000" dirty="0"/>
              <a:t>Проводятся широкие </a:t>
            </a:r>
            <a:r>
              <a:rPr lang="ru-RU" sz="2000" dirty="0">
                <a:solidFill>
                  <a:srgbClr val="FFFF00"/>
                </a:solidFill>
              </a:rPr>
              <a:t>военные и административные реформы</a:t>
            </a:r>
          </a:p>
          <a:p>
            <a:r>
              <a:rPr lang="ru-RU" sz="2000" dirty="0"/>
              <a:t>Наибольших размеров империя достигает при правлении </a:t>
            </a:r>
            <a:r>
              <a:rPr lang="ru-RU" sz="2000" dirty="0" err="1">
                <a:solidFill>
                  <a:srgbClr val="FFFF00"/>
                </a:solidFill>
              </a:rPr>
              <a:t>Аурангзеба</a:t>
            </a:r>
            <a:r>
              <a:rPr lang="en-US" sz="2000" dirty="0"/>
              <a:t>,</a:t>
            </a:r>
            <a:r>
              <a:rPr lang="ru-RU" sz="2000" dirty="0"/>
              <a:t> взошедшего на престол в </a:t>
            </a:r>
            <a:r>
              <a:rPr lang="ru-RU" sz="2000" dirty="0">
                <a:solidFill>
                  <a:srgbClr val="FFFF00"/>
                </a:solidFill>
              </a:rPr>
              <a:t>1658</a:t>
            </a:r>
            <a:r>
              <a:rPr lang="ru-RU" sz="2000" dirty="0"/>
              <a:t> году. </a:t>
            </a:r>
          </a:p>
          <a:p>
            <a:r>
              <a:rPr lang="ru-RU" sz="2000" dirty="0"/>
              <a:t>Со смертью </a:t>
            </a:r>
            <a:r>
              <a:rPr lang="ru-RU" sz="2000" dirty="0" err="1">
                <a:solidFill>
                  <a:srgbClr val="FFFF00"/>
                </a:solidFill>
              </a:rPr>
              <a:t>Аурангзеба</a:t>
            </a:r>
            <a:r>
              <a:rPr lang="ru-RU" sz="2000" dirty="0"/>
              <a:t> в </a:t>
            </a:r>
            <a:r>
              <a:rPr lang="ru-RU" sz="2000" dirty="0">
                <a:solidFill>
                  <a:srgbClr val="FFFF00"/>
                </a:solidFill>
              </a:rPr>
              <a:t>1707</a:t>
            </a:r>
            <a:r>
              <a:rPr lang="ru-RU" sz="2000" dirty="0"/>
              <a:t> году</a:t>
            </a:r>
            <a:r>
              <a:rPr lang="en-US" sz="2000" dirty="0"/>
              <a:t>, </a:t>
            </a:r>
            <a:r>
              <a:rPr lang="ru-RU" sz="2000" dirty="0"/>
              <a:t>начинается распад империи. </a:t>
            </a:r>
          </a:p>
        </p:txBody>
      </p:sp>
      <p:pic>
        <p:nvPicPr>
          <p:cNvPr id="4" name="Picture 2" descr="Карта (44K)">
            <a:extLst>
              <a:ext uri="{FF2B5EF4-FFF2-40B4-BE49-F238E27FC236}">
                <a16:creationId xmlns:a16="http://schemas.microsoft.com/office/drawing/2014/main" id="{E85ABE20-80A8-7F08-D5CB-5CF770ED6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8063" y="0"/>
            <a:ext cx="61039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2322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FD5E82-DF81-F606-ECF4-A85150E9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010400" cy="1272481"/>
          </a:xfrm>
        </p:spPr>
        <p:txBody>
          <a:bodyPr>
            <a:noAutofit/>
          </a:bodyPr>
          <a:lstStyle/>
          <a:p>
            <a:pPr algn="ctr"/>
            <a:r>
              <a:rPr lang="ru-RU" sz="4400" dirty="0"/>
              <a:t>Английская Ост-Индская компания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CC5F74-E3B5-F5F8-C2BB-0E035297D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30969"/>
            <a:ext cx="7146758" cy="5727032"/>
          </a:xfrm>
        </p:spPr>
        <p:txBody>
          <a:bodyPr>
            <a:noAutofit/>
          </a:bodyPr>
          <a:lstStyle/>
          <a:p>
            <a:r>
              <a:rPr lang="ru-RU" sz="2000" dirty="0">
                <a:solidFill>
                  <a:srgbClr val="FFFF00"/>
                </a:solidFill>
              </a:rPr>
              <a:t>31 декабря 1600 года</a:t>
            </a:r>
            <a:r>
              <a:rPr lang="en-US" sz="2000" dirty="0"/>
              <a:t>,</a:t>
            </a:r>
            <a:r>
              <a:rPr lang="ru-RU" sz="2000" dirty="0"/>
              <a:t> основывается </a:t>
            </a:r>
            <a:r>
              <a:rPr lang="ru-RU" sz="2000" dirty="0">
                <a:solidFill>
                  <a:srgbClr val="FFFF00"/>
                </a:solidFill>
              </a:rPr>
              <a:t>Лондонская Ост-индская компания</a:t>
            </a:r>
            <a:r>
              <a:rPr lang="ru-RU" sz="2000" dirty="0"/>
              <a:t>. Со временем она сольется с другими британскими компаниями</a:t>
            </a:r>
            <a:r>
              <a:rPr lang="en-US" sz="2000" dirty="0"/>
              <a:t>, </a:t>
            </a:r>
            <a:r>
              <a:rPr lang="ru-RU" sz="2000" dirty="0"/>
              <a:t>образовав </a:t>
            </a:r>
            <a:r>
              <a:rPr lang="ru-RU" sz="2000" dirty="0">
                <a:solidFill>
                  <a:srgbClr val="FFFF00"/>
                </a:solidFill>
              </a:rPr>
              <a:t>Британскую Ост-Индскую компанию</a:t>
            </a:r>
            <a:r>
              <a:rPr lang="ru-RU" sz="2000" dirty="0"/>
              <a:t>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1609</a:t>
            </a:r>
            <a:r>
              <a:rPr lang="ru-RU" sz="2000" dirty="0"/>
              <a:t> году компания основывает факторию в </a:t>
            </a:r>
            <a:r>
              <a:rPr lang="ru-RU" sz="2000" dirty="0">
                <a:solidFill>
                  <a:srgbClr val="FFFF00"/>
                </a:solidFill>
              </a:rPr>
              <a:t>Сурате</a:t>
            </a:r>
            <a:r>
              <a:rPr lang="ru-RU" sz="2000" dirty="0"/>
              <a:t>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1611</a:t>
            </a:r>
            <a:r>
              <a:rPr lang="ru-RU" sz="2000" dirty="0"/>
              <a:t> году основывается первое торговое агентство в </a:t>
            </a:r>
            <a:r>
              <a:rPr lang="ru-RU" sz="2000" dirty="0" err="1">
                <a:solidFill>
                  <a:srgbClr val="FFFF00"/>
                </a:solidFill>
              </a:rPr>
              <a:t>Масулипатаме</a:t>
            </a:r>
            <a:r>
              <a:rPr lang="ru-RU" sz="2000" dirty="0"/>
              <a:t>. 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1613</a:t>
            </a:r>
            <a:r>
              <a:rPr lang="ru-RU" sz="2000" dirty="0"/>
              <a:t> году компания получает </a:t>
            </a:r>
            <a:r>
              <a:rPr lang="ru-RU" sz="2000" dirty="0">
                <a:solidFill>
                  <a:srgbClr val="FFFF00"/>
                </a:solidFill>
              </a:rPr>
              <a:t>право торговать по всей Индии</a:t>
            </a:r>
            <a:r>
              <a:rPr lang="ru-RU" sz="2000" dirty="0"/>
              <a:t>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1620</a:t>
            </a:r>
            <a:r>
              <a:rPr lang="ru-RU" sz="2000" dirty="0"/>
              <a:t> открываются агентства в </a:t>
            </a:r>
            <a:r>
              <a:rPr lang="ru-RU" sz="2000" dirty="0" err="1">
                <a:solidFill>
                  <a:srgbClr val="FFFF00"/>
                </a:solidFill>
              </a:rPr>
              <a:t>Аджмире</a:t>
            </a:r>
            <a:r>
              <a:rPr lang="ru-RU" sz="2000" dirty="0">
                <a:solidFill>
                  <a:srgbClr val="FFFF00"/>
                </a:solidFill>
              </a:rPr>
              <a:t> и</a:t>
            </a:r>
            <a:r>
              <a:rPr lang="ru-RU" sz="2000" dirty="0"/>
              <a:t> </a:t>
            </a:r>
            <a:r>
              <a:rPr lang="ru-RU" sz="2000" dirty="0">
                <a:solidFill>
                  <a:srgbClr val="FFFF00"/>
                </a:solidFill>
              </a:rPr>
              <a:t>Агре.</a:t>
            </a:r>
            <a:endParaRPr lang="ru-RU" sz="2000" dirty="0"/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1645</a:t>
            </a:r>
            <a:r>
              <a:rPr lang="ru-RU" sz="2000" dirty="0"/>
              <a:t> году </a:t>
            </a:r>
            <a:r>
              <a:rPr lang="ru-RU" sz="2000" dirty="0" err="1"/>
              <a:t>Могольский</a:t>
            </a:r>
            <a:r>
              <a:rPr lang="ru-RU" sz="2000" dirty="0"/>
              <a:t> падишах Джахан </a:t>
            </a:r>
            <a:r>
              <a:rPr lang="en-US" sz="2000" dirty="0"/>
              <a:t>I </a:t>
            </a:r>
            <a:r>
              <a:rPr lang="ru-RU" sz="2000" dirty="0"/>
              <a:t>дает компании право </a:t>
            </a:r>
            <a:r>
              <a:rPr lang="ru-RU" sz="2000" dirty="0">
                <a:solidFill>
                  <a:srgbClr val="FFFF00"/>
                </a:solidFill>
              </a:rPr>
              <a:t>монопольной торговли в </a:t>
            </a:r>
            <a:r>
              <a:rPr lang="ru-RU" sz="2000" dirty="0" err="1">
                <a:solidFill>
                  <a:srgbClr val="FFFF00"/>
                </a:solidFill>
              </a:rPr>
              <a:t>Бенгале</a:t>
            </a:r>
            <a:r>
              <a:rPr lang="ru-RU" sz="2000" dirty="0"/>
              <a:t>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1689</a:t>
            </a:r>
            <a:r>
              <a:rPr lang="ru-RU" sz="2000" dirty="0"/>
              <a:t> году компания назначает своего первого </a:t>
            </a:r>
            <a:r>
              <a:rPr lang="en-US" sz="2000" dirty="0"/>
              <a:t>“</a:t>
            </a:r>
            <a:r>
              <a:rPr lang="ru-RU" sz="2000" dirty="0">
                <a:solidFill>
                  <a:srgbClr val="FFFF00"/>
                </a:solidFill>
              </a:rPr>
              <a:t>генерал-губернатора</a:t>
            </a:r>
            <a:r>
              <a:rPr lang="en-US" sz="2000" dirty="0"/>
              <a:t>”</a:t>
            </a:r>
            <a:r>
              <a:rPr lang="ru-RU" sz="2000" dirty="0"/>
              <a:t>. С этого момента компания начинает </a:t>
            </a:r>
            <a:r>
              <a:rPr lang="ru-RU" sz="2000" dirty="0">
                <a:solidFill>
                  <a:srgbClr val="FFFF00"/>
                </a:solidFill>
              </a:rPr>
              <a:t>все больше походить на государство</a:t>
            </a:r>
            <a:r>
              <a:rPr lang="ru-RU" sz="2000" dirty="0"/>
              <a:t>. </a:t>
            </a:r>
          </a:p>
        </p:txBody>
      </p:sp>
      <p:pic>
        <p:nvPicPr>
          <p:cNvPr id="3074" name="Picture 2" descr="East India Company 1700–85 - The Map Archive">
            <a:extLst>
              <a:ext uri="{FF2B5EF4-FFF2-40B4-BE49-F238E27FC236}">
                <a16:creationId xmlns:a16="http://schemas.microsoft.com/office/drawing/2014/main" id="{5148F522-17D5-9AE9-170F-B0348814C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0"/>
            <a:ext cx="5181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693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44D1AC-CE8C-EC3C-60BF-40FE92042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84942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Индонезия</a:t>
            </a:r>
            <a:br>
              <a:rPr lang="en-US" dirty="0"/>
            </a:br>
            <a:r>
              <a:rPr lang="en-US" sz="3200" i="1" dirty="0"/>
              <a:t>the spice must flow</a:t>
            </a:r>
            <a:endParaRPr lang="ru-RU" sz="3200" i="1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A39479C-639F-3C63-837E-86A6B848F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1491"/>
            <a:ext cx="12192000" cy="5146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22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FD5E82-DF81-F606-ECF4-A85150E9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88098"/>
            <a:ext cx="4969043" cy="1877586"/>
          </a:xfrm>
        </p:spPr>
        <p:txBody>
          <a:bodyPr>
            <a:noAutofit/>
          </a:bodyPr>
          <a:lstStyle/>
          <a:p>
            <a:pPr algn="ctr"/>
            <a:r>
              <a:rPr lang="ru-RU" sz="4400" dirty="0"/>
              <a:t>Ранняя колонизация Индонезии.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CC5F74-E3B5-F5F8-C2BB-0E035297D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2286000"/>
            <a:ext cx="4969042" cy="4856922"/>
          </a:xfrm>
        </p:spPr>
        <p:txBody>
          <a:bodyPr>
            <a:normAutofit/>
          </a:bodyPr>
          <a:lstStyle/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1512</a:t>
            </a:r>
            <a:r>
              <a:rPr lang="ru-RU" sz="2000" dirty="0"/>
              <a:t> году Португальская экспедиция налаживает </a:t>
            </a:r>
            <a:r>
              <a:rPr lang="ru-RU" sz="2000" dirty="0">
                <a:solidFill>
                  <a:srgbClr val="FFFF00"/>
                </a:solidFill>
              </a:rPr>
              <a:t>поставку специй</a:t>
            </a:r>
            <a:r>
              <a:rPr lang="ru-RU" sz="2000" dirty="0"/>
              <a:t> из Индонезии в Португалию. 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1522</a:t>
            </a:r>
            <a:r>
              <a:rPr lang="ru-RU" sz="2000" dirty="0"/>
              <a:t> году португальцы строят укрепления на острове </a:t>
            </a:r>
            <a:r>
              <a:rPr lang="ru-RU" sz="2000" dirty="0" err="1">
                <a:solidFill>
                  <a:srgbClr val="FFFF00"/>
                </a:solidFill>
              </a:rPr>
              <a:t>Тернате</a:t>
            </a:r>
            <a:r>
              <a:rPr lang="ru-RU" sz="2000" dirty="0"/>
              <a:t>. 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1576</a:t>
            </a:r>
            <a:r>
              <a:rPr lang="ru-RU" sz="2000" dirty="0"/>
              <a:t> году</a:t>
            </a:r>
            <a:r>
              <a:rPr lang="en-US" sz="2000" dirty="0"/>
              <a:t>,</a:t>
            </a:r>
            <a:r>
              <a:rPr lang="ru-RU" sz="2000" dirty="0"/>
              <a:t> в ходе своего кругосветного плавания</a:t>
            </a:r>
            <a:r>
              <a:rPr lang="en-US" sz="2000" dirty="0"/>
              <a:t>,</a:t>
            </a:r>
            <a:r>
              <a:rPr lang="ru-RU" sz="2000" dirty="0"/>
              <a:t> </a:t>
            </a:r>
            <a:r>
              <a:rPr lang="ru-RU" sz="2000" dirty="0">
                <a:solidFill>
                  <a:srgbClr val="FFFF00"/>
                </a:solidFill>
              </a:rPr>
              <a:t>Сэр Фрэнсис Дрейк посещает Молуккские острова</a:t>
            </a:r>
            <a:r>
              <a:rPr lang="ru-RU" sz="2000" dirty="0"/>
              <a:t>.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1F29F261-4D03-AC45-16BF-C499FF15C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042" y="363860"/>
            <a:ext cx="7222958" cy="6206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4150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FD5E82-DF81-F606-ECF4-A85150E9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5727337" cy="1215189"/>
          </a:xfrm>
        </p:spPr>
        <p:txBody>
          <a:bodyPr>
            <a:noAutofit/>
          </a:bodyPr>
          <a:lstStyle/>
          <a:p>
            <a:pPr algn="ctr"/>
            <a:r>
              <a:rPr lang="ru-RU" sz="4400" dirty="0"/>
              <a:t>Голландская Ост-Индская компания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CC5F74-E3B5-F5F8-C2BB-0E035297D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118936"/>
            <a:ext cx="5727337" cy="6168365"/>
          </a:xfrm>
        </p:spPr>
        <p:txBody>
          <a:bodyPr>
            <a:normAutofit/>
          </a:bodyPr>
          <a:lstStyle/>
          <a:p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1602</a:t>
            </a:r>
            <a:r>
              <a:rPr lang="ru-RU" sz="2000" dirty="0"/>
              <a:t> году по решению </a:t>
            </a:r>
            <a:r>
              <a:rPr lang="ru-RU" sz="2000" dirty="0">
                <a:solidFill>
                  <a:srgbClr val="FFFF00"/>
                </a:solidFill>
              </a:rPr>
              <a:t>генеральных штатов Нидерландов</a:t>
            </a:r>
            <a:r>
              <a:rPr lang="en-US" sz="2000" dirty="0"/>
              <a:t>,</a:t>
            </a:r>
            <a:r>
              <a:rPr lang="ru-RU" sz="2000" dirty="0"/>
              <a:t> голландские торговые компании объединяются в единую </a:t>
            </a:r>
            <a:r>
              <a:rPr lang="ru-RU" sz="2000" dirty="0">
                <a:solidFill>
                  <a:srgbClr val="FFFF00"/>
                </a:solidFill>
              </a:rPr>
              <a:t>Ост-Индскую компанию</a:t>
            </a:r>
            <a:r>
              <a:rPr lang="ru-RU" sz="2000" dirty="0"/>
              <a:t>.</a:t>
            </a:r>
          </a:p>
          <a:p>
            <a:r>
              <a:rPr lang="ru-RU" sz="2000" dirty="0"/>
              <a:t>Компания была </a:t>
            </a:r>
            <a:r>
              <a:rPr lang="ru-RU" sz="2000" dirty="0">
                <a:solidFill>
                  <a:srgbClr val="FFFF00"/>
                </a:solidFill>
              </a:rPr>
              <a:t>первой акционерной фирмой в мире</a:t>
            </a:r>
            <a:r>
              <a:rPr lang="ru-RU" sz="2000" dirty="0"/>
              <a:t>.</a:t>
            </a:r>
          </a:p>
          <a:p>
            <a:r>
              <a:rPr lang="ru-RU" sz="2000" dirty="0">
                <a:solidFill>
                  <a:srgbClr val="FFFF00"/>
                </a:solidFill>
              </a:rPr>
              <a:t>Через два года </a:t>
            </a:r>
            <a:r>
              <a:rPr lang="ru-RU" sz="2000" dirty="0"/>
              <a:t>после основания </a:t>
            </a:r>
            <a:r>
              <a:rPr lang="ru-RU" sz="2000" dirty="0">
                <a:solidFill>
                  <a:srgbClr val="FFFF00"/>
                </a:solidFill>
              </a:rPr>
              <a:t>стоимость акций компании увеличивается на 110%. </a:t>
            </a:r>
          </a:p>
          <a:p>
            <a:r>
              <a:rPr lang="ru-RU" sz="2000" dirty="0"/>
              <a:t>Особую роль в истории компании сыграл </a:t>
            </a:r>
            <a:r>
              <a:rPr lang="ru-RU" sz="2000" dirty="0">
                <a:solidFill>
                  <a:srgbClr val="FFFF00"/>
                </a:solidFill>
              </a:rPr>
              <a:t>Ян Кун. </a:t>
            </a:r>
            <a:r>
              <a:rPr lang="ru-RU" sz="2000" dirty="0"/>
              <a:t>При нем возводится будущая столица компании –</a:t>
            </a:r>
            <a:r>
              <a:rPr lang="ru-RU" sz="2000" dirty="0">
                <a:solidFill>
                  <a:srgbClr val="FFFF00"/>
                </a:solidFill>
              </a:rPr>
              <a:t> Батавия</a:t>
            </a:r>
            <a:r>
              <a:rPr lang="en-US" sz="2000" dirty="0">
                <a:solidFill>
                  <a:srgbClr val="FFFF00"/>
                </a:solidFill>
              </a:rPr>
              <a:t>,</a:t>
            </a:r>
            <a:r>
              <a:rPr lang="ru-RU" sz="2000" dirty="0">
                <a:solidFill>
                  <a:srgbClr val="FFFF00"/>
                </a:solidFill>
              </a:rPr>
              <a:t> англичане вытесняются из региона</a:t>
            </a:r>
            <a:r>
              <a:rPr lang="en-US" sz="2000" dirty="0">
                <a:solidFill>
                  <a:srgbClr val="FFFF00"/>
                </a:solidFill>
              </a:rPr>
              <a:t>,</a:t>
            </a:r>
            <a:r>
              <a:rPr lang="ru-RU" sz="2000" dirty="0">
                <a:solidFill>
                  <a:srgbClr val="FFFF00"/>
                </a:solidFill>
              </a:rPr>
              <a:t> </a:t>
            </a:r>
            <a:r>
              <a:rPr lang="ru-RU" sz="2000" dirty="0"/>
              <a:t>строится крепость </a:t>
            </a:r>
            <a:r>
              <a:rPr lang="ru-RU" sz="2000" dirty="0">
                <a:solidFill>
                  <a:srgbClr val="FFFF00"/>
                </a:solidFill>
              </a:rPr>
              <a:t>Зеландия</a:t>
            </a:r>
            <a:r>
              <a:rPr lang="ru-RU" sz="2000" dirty="0"/>
              <a:t> в </a:t>
            </a:r>
            <a:r>
              <a:rPr lang="ru-RU" sz="2000" dirty="0">
                <a:solidFill>
                  <a:srgbClr val="FFFF00"/>
                </a:solidFill>
              </a:rPr>
              <a:t>Тайване</a:t>
            </a:r>
            <a:r>
              <a:rPr lang="ru-RU" sz="2000" dirty="0"/>
              <a:t>.</a:t>
            </a:r>
          </a:p>
          <a:p>
            <a:r>
              <a:rPr lang="ru-RU" sz="2000" dirty="0"/>
              <a:t>Компания просуществует еще </a:t>
            </a:r>
            <a:r>
              <a:rPr lang="ru-RU" sz="2000" dirty="0">
                <a:solidFill>
                  <a:srgbClr val="FFFF00"/>
                </a:solidFill>
              </a:rPr>
              <a:t>почти два века</a:t>
            </a:r>
            <a:r>
              <a:rPr lang="en-US" sz="2000" dirty="0"/>
              <a:t>,</a:t>
            </a:r>
            <a:r>
              <a:rPr lang="ru-RU" sz="2000" dirty="0"/>
              <a:t> значительно </a:t>
            </a:r>
            <a:r>
              <a:rPr lang="ru-RU" sz="2000" dirty="0">
                <a:solidFill>
                  <a:srgbClr val="FFFF00"/>
                </a:solidFill>
              </a:rPr>
              <a:t>расширит свои владения</a:t>
            </a:r>
            <a:r>
              <a:rPr lang="en-US" sz="2000" dirty="0"/>
              <a:t>,</a:t>
            </a:r>
            <a:r>
              <a:rPr lang="ru-RU" sz="2000" dirty="0"/>
              <a:t> пока не </a:t>
            </a:r>
            <a:r>
              <a:rPr lang="ru-RU" sz="2000" dirty="0">
                <a:solidFill>
                  <a:srgbClr val="FFFF00"/>
                </a:solidFill>
              </a:rPr>
              <a:t>будет национализирована </a:t>
            </a:r>
            <a:r>
              <a:rPr lang="ru-RU" sz="2000" dirty="0"/>
              <a:t>в </a:t>
            </a:r>
            <a:r>
              <a:rPr lang="ru-RU" sz="2000" dirty="0">
                <a:solidFill>
                  <a:srgbClr val="FFFF00"/>
                </a:solidFill>
              </a:rPr>
              <a:t>1796</a:t>
            </a:r>
            <a:r>
              <a:rPr lang="ru-RU" sz="2000" dirty="0"/>
              <a:t>.</a:t>
            </a:r>
          </a:p>
          <a:p>
            <a:endParaRPr lang="ru-RU" dirty="0">
              <a:solidFill>
                <a:srgbClr val="FFFF00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81E759-414A-748A-DBAC-0555EF1AE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336" y="1022684"/>
            <a:ext cx="6464664" cy="481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808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71E895-0D7C-D86C-B27E-0838C43F1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98449"/>
            <a:ext cx="4412904" cy="1216051"/>
          </a:xfrm>
        </p:spPr>
        <p:txBody>
          <a:bodyPr>
            <a:normAutofit/>
          </a:bodyPr>
          <a:lstStyle/>
          <a:p>
            <a:pPr algn="ctr"/>
            <a:r>
              <a:rPr lang="ru-RU" sz="6000" dirty="0">
                <a:latin typeface="Bahnschrift" panose="020B0502040204020203" pitchFamily="34" charset="0"/>
              </a:rPr>
              <a:t>Китай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07083A-5614-9107-17BF-B27543FD5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2000916"/>
            <a:ext cx="4412905" cy="1216050"/>
          </a:xfrm>
        </p:spPr>
        <p:txBody>
          <a:bodyPr>
            <a:normAutofit/>
          </a:bodyPr>
          <a:lstStyle/>
          <a:p>
            <a:pPr algn="ctr"/>
            <a:r>
              <a:rPr lang="ru-RU" sz="2800" dirty="0"/>
              <a:t>Мин и Цин</a:t>
            </a:r>
          </a:p>
        </p:txBody>
      </p:sp>
      <p:pic>
        <p:nvPicPr>
          <p:cNvPr id="1026" name="Picture 2" descr="Qing dynasty in Inner Asia - Wikipedia">
            <a:extLst>
              <a:ext uri="{FF2B5EF4-FFF2-40B4-BE49-F238E27FC236}">
                <a16:creationId xmlns:a16="http://schemas.microsoft.com/office/drawing/2014/main" id="{02DD3F51-D08D-76FF-70CE-0445BD807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2905" y="0"/>
            <a:ext cx="78454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564882"/>
      </p:ext>
    </p:extLst>
  </p:cSld>
  <p:clrMapOvr>
    <a:masterClrMapping/>
  </p:clrMapOvr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Вид</Template>
  <TotalTime>270</TotalTime>
  <Words>652</Words>
  <Application>Microsoft Office PowerPoint</Application>
  <PresentationFormat>Широкоэкранный</PresentationFormat>
  <Paragraphs>57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Bahnschrift</vt:lpstr>
      <vt:lpstr>Bahnschrift SemiLight SemiConde</vt:lpstr>
      <vt:lpstr>Century Schoolbook</vt:lpstr>
      <vt:lpstr>Wingdings 2</vt:lpstr>
      <vt:lpstr>Вид</vt:lpstr>
      <vt:lpstr>Восток в Новое время:  жизнь колоний в  XVI-XVII вв.</vt:lpstr>
      <vt:lpstr>Индия</vt:lpstr>
      <vt:lpstr>Португальская Индия</vt:lpstr>
      <vt:lpstr>Великие моголы</vt:lpstr>
      <vt:lpstr>Английская Ост-Индская компания</vt:lpstr>
      <vt:lpstr>Индонезия the spice must flow</vt:lpstr>
      <vt:lpstr>Ранняя колонизация Индонезии.</vt:lpstr>
      <vt:lpstr>Голландская Ост-Индская компания</vt:lpstr>
      <vt:lpstr>Китай</vt:lpstr>
      <vt:lpstr>Династия Мин</vt:lpstr>
      <vt:lpstr>Маньчжуры</vt:lpstr>
      <vt:lpstr>Династия Цин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Восток в Новое время:  жизнь колоний в  XVI-XVII вв.</dc:title>
  <dc:creator>andre</dc:creator>
  <cp:lastModifiedBy>andre</cp:lastModifiedBy>
  <cp:revision>7</cp:revision>
  <dcterms:created xsi:type="dcterms:W3CDTF">2022-11-28T06:47:08Z</dcterms:created>
  <dcterms:modified xsi:type="dcterms:W3CDTF">2022-12-01T07:28:34Z</dcterms:modified>
</cp:coreProperties>
</file>

<file path=docProps/thumbnail.jpeg>
</file>